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4"/>
  </p:notesMasterIdLst>
  <p:sldIdLst>
    <p:sldId id="257" r:id="rId4"/>
    <p:sldId id="258" r:id="rId5"/>
    <p:sldId id="259" r:id="rId6"/>
    <p:sldId id="260" r:id="rId7"/>
    <p:sldId id="263" r:id="rId8"/>
    <p:sldId id="261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Dosis" panose="020B0604020202020204" charset="0"/>
      <p:regular r:id="rId15"/>
      <p:bold r:id="rId16"/>
    </p:embeddedFont>
    <p:embeddedFont>
      <p:font typeface="Roboto" panose="020B0604020202020204" charset="0"/>
      <p:regular r:id="rId17"/>
      <p:bold r:id="rId18"/>
      <p:italic r:id="rId19"/>
      <p:boldItalic r:id="rId20"/>
    </p:embeddedFont>
    <p:embeddedFont>
      <p:font typeface="Roboto Black" panose="020B0604020202020204" charset="0"/>
      <p:bold r:id="rId21"/>
      <p:boldItalic r:id="rId22"/>
    </p:embeddedFont>
    <p:embeddedFont>
      <p:font typeface="Roboto Thin" panose="020B0604020202020204" charset="0"/>
      <p:regular r:id="rId23"/>
      <p:bold r:id="rId24"/>
      <p:italic r:id="rId25"/>
      <p:boldItalic r:id="rId26"/>
    </p:embeddedFont>
    <p:embeddedFont>
      <p:font typeface="Segoe UI" panose="020B0502040204020203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5D74"/>
    <a:srgbClr val="35586D"/>
    <a:srgbClr val="304F62"/>
    <a:srgbClr val="295269"/>
    <a:srgbClr val="30617C"/>
    <a:srgbClr val="2C5972"/>
    <a:srgbClr val="54697C"/>
    <a:srgbClr val="3A75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09"/>
  </p:normalViewPr>
  <p:slideViewPr>
    <p:cSldViewPr snapToGrid="0">
      <p:cViewPr varScale="1">
        <p:scale>
          <a:sx n="143" d="100"/>
          <a:sy n="143" d="100"/>
        </p:scale>
        <p:origin x="68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8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jara\Desktop\New%20Microsoft%20Excel%20Workshe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jara\Desktop\New%20Microsoft%20Excel%20Worksheet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Tabelle1!$C$12</c:f>
              <c:strCache>
                <c:ptCount val="1"/>
                <c:pt idx="0">
                  <c:v>First Touch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4-2BE3-429A-A458-729E4BF4FFA8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2BE3-429A-A458-729E4BF4FFA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2-2BE3-429A-A458-729E4BF4FFA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Tabelle1!$A$13:$A$16</c:f>
              <c:strCache>
                <c:ptCount val="4"/>
                <c:pt idx="0">
                  <c:v>cool-tshirts-search</c:v>
                </c:pt>
                <c:pt idx="1">
                  <c:v>ten-crazy-cool-tshirts-facts</c:v>
                </c:pt>
                <c:pt idx="2">
                  <c:v>getting-to-know-cool-tshirts</c:v>
                </c:pt>
                <c:pt idx="3">
                  <c:v>interview-with-cool-tshirts-founder</c:v>
                </c:pt>
              </c:strCache>
            </c:strRef>
          </c:cat>
          <c:val>
            <c:numRef>
              <c:f>Tabelle1!$C$13:$C$16</c:f>
              <c:numCache>
                <c:formatCode>General</c:formatCode>
                <c:ptCount val="4"/>
                <c:pt idx="0">
                  <c:v>169</c:v>
                </c:pt>
                <c:pt idx="1">
                  <c:v>576</c:v>
                </c:pt>
                <c:pt idx="2">
                  <c:v>612</c:v>
                </c:pt>
                <c:pt idx="3">
                  <c:v>622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E3-429A-A458-729E4BF4FFA8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621585503"/>
        <c:axId val="1623556095"/>
      </c:barChart>
      <c:catAx>
        <c:axId val="16215855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3556095"/>
        <c:crosses val="autoZero"/>
        <c:auto val="1"/>
        <c:lblAlgn val="ctr"/>
        <c:lblOffset val="100"/>
        <c:noMultiLvlLbl val="0"/>
      </c:catAx>
      <c:valAx>
        <c:axId val="1623556095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15855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Last Touch (on Purchase page)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baseline="0">
              <a:solidFill>
                <a:schemeClr val="dk1">
                  <a:lumMod val="75000"/>
                  <a:lumOff val="2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Tabelle1!$H$19</c:f>
              <c:strCache>
                <c:ptCount val="1"/>
                <c:pt idx="0">
                  <c:v>Last Touch</c:v>
                </c:pt>
              </c:strCache>
            </c:strRef>
          </c:tx>
          <c:spPr>
            <a:solidFill>
              <a:schemeClr val="accent5">
                <a:alpha val="85000"/>
              </a:schemeClr>
            </a:solidFill>
            <a:ln w="9525" cap="flat" cmpd="sng" algn="ctr">
              <a:solidFill>
                <a:schemeClr val="lt1">
                  <a:alpha val="50000"/>
                </a:schemeClr>
              </a:solidFill>
              <a:round/>
            </a:ln>
            <a:effectLst/>
          </c:spPr>
          <c:invertIfNegative val="0"/>
          <c:dPt>
            <c:idx val="6"/>
            <c:invertIfNegative val="0"/>
            <c:bubble3D val="0"/>
            <c:spPr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FFDB-4FA6-918C-53FD34770DDD}"/>
              </c:ext>
            </c:extLst>
          </c:dPt>
          <c:dPt>
            <c:idx val="7"/>
            <c:invertIfNegative val="0"/>
            <c:bubble3D val="0"/>
            <c:spPr>
              <a:solidFill>
                <a:schemeClr val="accent5">
                  <a:lumMod val="50000"/>
                </a:schemeClr>
              </a:solidFill>
              <a:ln w="9525" cap="flat" cmpd="sng" algn="ctr">
                <a:solidFill>
                  <a:schemeClr val="lt1">
                    <a:alpha val="50000"/>
                  </a:schemeClr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2-FFDB-4FA6-918C-53FD34770DD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Tabelle1!$F$20:$F$27</c:f>
              <c:strCache>
                <c:ptCount val="8"/>
                <c:pt idx="0">
                  <c:v>cool-tshirts-search</c:v>
                </c:pt>
                <c:pt idx="1">
                  <c:v>interview-with-cool-tshirts-founder</c:v>
                </c:pt>
                <c:pt idx="2">
                  <c:v>getting-to-know-cool-tshirts</c:v>
                </c:pt>
                <c:pt idx="3">
                  <c:v>ten-crazy-cool-tshirts-facts</c:v>
                </c:pt>
                <c:pt idx="4">
                  <c:v>paid-search</c:v>
                </c:pt>
                <c:pt idx="5">
                  <c:v>retargetting-campaign</c:v>
                </c:pt>
                <c:pt idx="6">
                  <c:v>retargetting-ad</c:v>
                </c:pt>
                <c:pt idx="7">
                  <c:v>weekly-newsletter</c:v>
                </c:pt>
              </c:strCache>
            </c:strRef>
          </c:cat>
          <c:val>
            <c:numRef>
              <c:f>Tabelle1!$H$20:$H$27</c:f>
              <c:numCache>
                <c:formatCode>General</c:formatCode>
                <c:ptCount val="8"/>
                <c:pt idx="0">
                  <c:v>2</c:v>
                </c:pt>
                <c:pt idx="1">
                  <c:v>7</c:v>
                </c:pt>
                <c:pt idx="2">
                  <c:v>9</c:v>
                </c:pt>
                <c:pt idx="3">
                  <c:v>9</c:v>
                </c:pt>
                <c:pt idx="4">
                  <c:v>52</c:v>
                </c:pt>
                <c:pt idx="5">
                  <c:v>53</c:v>
                </c:pt>
                <c:pt idx="6">
                  <c:v>112</c:v>
                </c:pt>
                <c:pt idx="7">
                  <c:v>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DB-4FA6-918C-53FD34770DDD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65"/>
        <c:axId val="1750645295"/>
        <c:axId val="1747658191"/>
      </c:barChart>
      <c:catAx>
        <c:axId val="17506452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dk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cap="all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47658191"/>
        <c:crosses val="autoZero"/>
        <c:auto val="1"/>
        <c:lblAlgn val="ctr"/>
        <c:lblOffset val="100"/>
        <c:noMultiLvlLbl val="0"/>
      </c:catAx>
      <c:valAx>
        <c:axId val="1747658191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95000"/>
                      <a:lumOff val="5000"/>
                      <a:alpha val="42000"/>
                    </a:schemeClr>
                  </a:gs>
                  <a:gs pos="0">
                    <a:schemeClr val="lt1">
                      <a:lumMod val="75000"/>
                      <a:alpha val="36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5064529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lt1"/>
        </a:gs>
        <a:gs pos="39000">
          <a:schemeClr val="lt1"/>
        </a:gs>
        <a:gs pos="100000">
          <a:schemeClr val="lt1">
            <a:lumMod val="75000"/>
          </a:schemeClr>
        </a:gs>
      </a:gsLst>
      <a:path path="circle">
        <a:fillToRect l="50000" t="-80000" r="50000" b="180000"/>
      </a:path>
      <a:tileRect/>
    </a:gradFill>
    <a:ln w="9525" cap="flat" cmpd="sng" algn="ctr">
      <a:solidFill>
        <a:schemeClr val="dk1">
          <a:lumMod val="25000"/>
          <a:lumOff val="7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8">
  <cs:axisTitle>
    <cs:lnRef idx="0"/>
    <cs:fillRef idx="0"/>
    <cs:effectRef idx="0"/>
    <cs:fontRef idx="minor">
      <a:schemeClr val="dk1">
        <a:lumMod val="75000"/>
        <a:lumOff val="25000"/>
      </a:schemeClr>
    </cs:fontRef>
    <cs:defRPr sz="900" b="1" kern="1200"/>
  </cs:axisTitle>
  <cs:categoryAxis>
    <cs:lnRef idx="0"/>
    <cs:fillRef idx="0"/>
    <cs:effectRef idx="0"/>
    <cs:fontRef idx="minor">
      <a:schemeClr val="dk1">
        <a:lumMod val="75000"/>
        <a:lumOff val="25000"/>
      </a:schemeClr>
    </cs:fontRef>
    <cs:spPr>
      <a:ln w="190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 cap="all" baseline="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39000">
            <a:schemeClr val="lt1"/>
          </a:gs>
          <a:gs pos="100000">
            <a:schemeClr val="lt1">
              <a:lumMod val="75000"/>
            </a:schemeClr>
          </a:gs>
        </a:gsLst>
        <a:path path="circle">
          <a:fillToRect l="50000" t="-80000" r="50000" b="180000"/>
        </a:path>
        <a:tileRect/>
      </a:gradFill>
      <a:ln w="9525" cap="flat" cmpd="sng" algn="ctr">
        <a:solidFill>
          <a:schemeClr val="dk1">
            <a:lumMod val="25000"/>
            <a:lumOff val="7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9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  <a:ln w="9525" cap="flat" cmpd="sng" algn="ctr">
        <a:solidFill>
          <a:schemeClr val="lt1">
            <a:alpha val="50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31750" cap="rnd">
        <a:solidFill>
          <a:schemeClr val="phClr">
            <a:alpha val="85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85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75000"/>
        <a:lumOff val="25000"/>
      </a:schemeClr>
    </cs:fontRef>
    <cs:spPr>
      <a:ln w="9525">
        <a:solidFill>
          <a:schemeClr val="dk1">
            <a:lumMod val="35000"/>
            <a:lumOff val="6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gradFill>
          <a:gsLst>
            <a:gs pos="100000">
              <a:schemeClr val="dk1">
                <a:lumMod val="95000"/>
                <a:lumOff val="5000"/>
                <a:alpha val="42000"/>
              </a:schemeClr>
            </a:gs>
            <a:gs pos="0">
              <a:schemeClr val="lt1">
                <a:lumMod val="75000"/>
                <a:alpha val="36000"/>
              </a:schemeClr>
            </a:gs>
          </a:gsLst>
          <a:lin ang="5400000" scaled="0"/>
        </a:gra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35000"/>
            <a:lumOff val="65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75000"/>
        <a:lumOff val="25000"/>
      </a:schemeClr>
    </cs:fontRef>
    <cs:spPr>
      <a:solidFill>
        <a:schemeClr val="lt1">
          <a:lumMod val="95000"/>
          <a:alpha val="39000"/>
        </a:schemeClr>
      </a:solidFill>
    </cs:spPr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75000"/>
        <a:lumOff val="25000"/>
      </a:schemeClr>
    </cs:fontRef>
    <cs:spPr>
      <a:ln w="31750" cap="flat" cmpd="sng" algn="ctr">
        <a:solidFill>
          <a:schemeClr val="dk1">
            <a:lumMod val="75000"/>
            <a:lumOff val="2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75000"/>
        <a:lumOff val="2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75000"/>
        <a:lumOff val="2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dk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dk1">
        <a:lumMod val="75000"/>
        <a:lumOff val="25000"/>
      </a:schemeClr>
    </cs:fontRef>
    <cs:spPr>
      <a:ln>
        <a:noFill/>
      </a:ln>
    </cs:spPr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0022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3789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63351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97716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6127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lvl="0">
              <a:buClr>
                <a:srgbClr val="295269"/>
              </a:buClr>
            </a:pPr>
            <a:r>
              <a:rPr lang="en-GB" sz="56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Marketing Attribution</a:t>
            </a:r>
          </a:p>
          <a:p>
            <a:pPr lvl="0">
              <a:buClr>
                <a:srgbClr val="295269"/>
              </a:buClr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Analyze Data with SQL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Mohammed Jarada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04/08/2020</a:t>
            </a:r>
            <a:endParaRPr sz="2800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1462"/>
            <a:ext cx="8520600" cy="468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 Recommendations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3893441" cy="2950184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According to our results and the charts on the right, we would recommend CoolTShirts to re-invest in 5 campaigns: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228600" lvl="0" indent="-228600">
              <a:lnSpc>
                <a:spcPct val="115000"/>
              </a:lnSpc>
              <a:buClr>
                <a:schemeClr val="dk1"/>
              </a:buClr>
              <a:buSzPts val="1100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interview-with-cool-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-founder</a:t>
            </a:r>
          </a:p>
          <a:p>
            <a:pPr marL="228600" lvl="0" indent="-228600">
              <a:lnSpc>
                <a:spcPct val="115000"/>
              </a:lnSpc>
              <a:buClr>
                <a:schemeClr val="dk1"/>
              </a:buClr>
              <a:buSzPts val="1100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getting-to-know-cool-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tshirts</a:t>
            </a: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228600" lvl="0" indent="-228600">
              <a:lnSpc>
                <a:spcPct val="115000"/>
              </a:lnSpc>
              <a:buClr>
                <a:schemeClr val="dk1"/>
              </a:buClr>
              <a:buSzPts val="1100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ten-crazy-cool-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-facts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For their ability to attract customers to the website,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4.   weekly-newsletter</a:t>
            </a:r>
          </a:p>
          <a:p>
            <a:pPr marL="228600" lvl="0" indent="-228600">
              <a:lnSpc>
                <a:spcPct val="115000"/>
              </a:lnSpc>
              <a:buClr>
                <a:schemeClr val="dk1"/>
              </a:buClr>
              <a:buSzPts val="1100"/>
              <a:buAutoNum type="arabicPeriod" startAt="5"/>
            </a:pP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retargetting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-ad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For their ability to drive customers a make a successful purchase.</a:t>
            </a:r>
          </a:p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803DEA31-57BF-4495-ADDB-46DE4C481D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16444114"/>
              </p:ext>
            </p:extLst>
          </p:nvPr>
        </p:nvGraphicFramePr>
        <p:xfrm>
          <a:off x="4198232" y="600702"/>
          <a:ext cx="4390451" cy="18955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A80E009-2070-48B8-B879-16675BA808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7905107"/>
              </p:ext>
            </p:extLst>
          </p:nvPr>
        </p:nvGraphicFramePr>
        <p:xfrm>
          <a:off x="4198232" y="2571750"/>
          <a:ext cx="4390452" cy="24274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26393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335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</a:rPr>
              <a:t>Example Table of Contents</a:t>
            </a:r>
            <a:endParaRPr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>
              <a:lnSpc>
                <a:spcPct val="250000"/>
              </a:lnSpc>
              <a:spcBef>
                <a:spcPts val="1100"/>
              </a:spcBef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dirty="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Campaigns and Sources</a:t>
            </a:r>
          </a:p>
          <a:p>
            <a:pPr marL="457200" lvl="0" indent="-381000">
              <a:lnSpc>
                <a:spcPct val="250000"/>
              </a:lnSpc>
              <a:spcBef>
                <a:spcPts val="1100"/>
              </a:spcBef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GB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User Journey</a:t>
            </a:r>
          </a:p>
          <a:p>
            <a:pPr marL="457200" marR="0" lvl="0" indent="-38100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GB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Recommendations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GB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Campaigns and Sources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 Campaigns and Sources</a:t>
            </a:r>
            <a:endParaRPr lang="en-GB"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6" name="Shape 316"/>
          <p:cNvSpPr txBox="1"/>
          <p:nvPr/>
        </p:nvSpPr>
        <p:spPr>
          <a:xfrm>
            <a:off x="177974" y="924139"/>
            <a:ext cx="4707724" cy="954523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100" dirty="0"/>
              <a:t>CoolTShirts is running a couple of marketing campaigns. In this project, we will try to identify which campaigns they should reinvest in. Using the query on the right, we can see CoolTShirts uses 8 distinct campaigns and 6 distinct sources</a:t>
            </a:r>
            <a:endParaRPr sz="105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17" name="Shape 317"/>
          <p:cNvGraphicFramePr/>
          <p:nvPr>
            <p:extLst>
              <p:ext uri="{D42A27DB-BD31-4B8C-83A1-F6EECF244321}">
                <p14:modId xmlns:p14="http://schemas.microsoft.com/office/powerpoint/2010/main" val="1743096887"/>
              </p:ext>
            </p:extLst>
          </p:nvPr>
        </p:nvGraphicFramePr>
        <p:xfrm>
          <a:off x="177975" y="1933273"/>
          <a:ext cx="4707725" cy="313917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2057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92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008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528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utm_campaign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utm_source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Number of Visitors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007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getting-to-know-cool-</a:t>
                      </a:r>
                      <a:r>
                        <a:rPr lang="en-GB" sz="1100" b="0" i="0" u="none" strike="noStrike" dirty="0" err="1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tshirts</a:t>
                      </a:r>
                      <a:endParaRPr lang="en-GB" sz="1100" b="0" i="0" u="none" strike="noStrike" dirty="0">
                        <a:solidFill>
                          <a:srgbClr val="646466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nytimes</a:t>
                      </a:r>
                      <a:endParaRPr lang="en-GB" sz="1100" b="0" i="0" u="none" strike="noStrike" dirty="0">
                        <a:solidFill>
                          <a:srgbClr val="646466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1349</a:t>
                      </a:r>
                      <a:endParaRPr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Segoe UI" panose="020B0502040204020203" pitchFamily="34" charset="0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007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ten-crazy-cool-</a:t>
                      </a:r>
                      <a:r>
                        <a:rPr lang="en-GB" sz="1100" b="0" i="0" u="none" strike="noStrike" dirty="0" err="1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tshirts</a:t>
                      </a:r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-facts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buzzfeed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1198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007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interview-with-cool-</a:t>
                      </a:r>
                      <a:r>
                        <a:rPr lang="en-GB" sz="1100" b="0" i="0" u="none" strike="noStrike" dirty="0" err="1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tshirts</a:t>
                      </a:r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-founder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medium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1178</a:t>
                      </a:r>
                      <a:endParaRPr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Segoe UI" panose="020B0502040204020203" pitchFamily="34" charset="0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007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weekly-newsletter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email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565</a:t>
                      </a:r>
                      <a:endParaRPr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Segoe UI" panose="020B0502040204020203" pitchFamily="34" charset="0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007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retargetting</a:t>
                      </a:r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-ad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facebook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558</a:t>
                      </a:r>
                      <a:endParaRPr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Segoe UI" panose="020B0502040204020203" pitchFamily="34" charset="0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252628870"/>
                  </a:ext>
                </a:extLst>
              </a:tr>
              <a:tr h="34007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cool-</a:t>
                      </a:r>
                      <a:r>
                        <a:rPr lang="en-GB" sz="1100" b="0" i="0" u="none" strike="noStrike" dirty="0" err="1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tshirts</a:t>
                      </a:r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313</a:t>
                      </a:r>
                      <a:endParaRPr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Segoe UI" panose="020B0502040204020203" pitchFamily="34" charset="0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434190032"/>
                  </a:ext>
                </a:extLst>
              </a:tr>
              <a:tr h="34007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 err="1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retargetting</a:t>
                      </a:r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-campaign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email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300</a:t>
                      </a:r>
                      <a:endParaRPr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Segoe UI" panose="020B0502040204020203" pitchFamily="34" charset="0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2952073234"/>
                  </a:ext>
                </a:extLst>
              </a:tr>
              <a:tr h="34007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paid-search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dirty="0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Segoe UI" panose="020B0502040204020203" pitchFamily="34" charset="0"/>
                          <a:cs typeface="Arial"/>
                          <a:sym typeface="Arial"/>
                        </a:rPr>
                        <a:t>231</a:t>
                      </a:r>
                      <a:endParaRPr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Segoe UI" panose="020B0502040204020203" pitchFamily="34" charset="0"/>
                        <a:cs typeface="Arial"/>
                        <a:sym typeface="Arial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286605729"/>
                  </a:ext>
                </a:extLst>
              </a:tr>
            </a:tbl>
          </a:graphicData>
        </a:graphic>
      </p:graphicFrame>
      <p:sp>
        <p:nvSpPr>
          <p:cNvPr id="2" name="Google Shape;310;p51">
            <a:extLst>
              <a:ext uri="{FF2B5EF4-FFF2-40B4-BE49-F238E27FC236}">
                <a16:creationId xmlns:a16="http://schemas.microsoft.com/office/drawing/2014/main" id="{93CFBFE5-BB7D-4851-81CA-D4E059635D95}"/>
              </a:ext>
            </a:extLst>
          </p:cNvPr>
          <p:cNvSpPr txBox="1"/>
          <p:nvPr/>
        </p:nvSpPr>
        <p:spPr>
          <a:xfrm>
            <a:off x="5199122" y="924139"/>
            <a:ext cx="3464316" cy="414830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utm_campaign,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       utm_source,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       COUNT(*) AS 'Number of Visitors'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page_visits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1,2</a:t>
            </a:r>
          </a:p>
          <a:p>
            <a:pPr lvl="0">
              <a:buSzPts val="9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</a:t>
            </a:r>
            <a:r>
              <a:rPr lang="en-GB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User Journey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9212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1462"/>
            <a:ext cx="8520600" cy="468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User Journey</a:t>
            </a:r>
            <a:endParaRPr sz="2400" b="1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491014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>
                <a:latin typeface="Courier New"/>
                <a:cs typeface="Courier New"/>
              </a:rPr>
              <a:t>SELECT </a:t>
            </a:r>
            <a:r>
              <a:rPr lang="en-US" sz="900" dirty="0" err="1">
                <a:latin typeface="Courier New"/>
                <a:cs typeface="Courier New"/>
              </a:rPr>
              <a:t>page_name</a:t>
            </a:r>
            <a:r>
              <a:rPr lang="en-US" sz="900" dirty="0">
                <a:latin typeface="Courier New"/>
                <a:cs typeface="Courier New"/>
              </a:rPr>
              <a:t>,</a:t>
            </a:r>
          </a:p>
          <a:p>
            <a:r>
              <a:rPr lang="en-US" sz="900" dirty="0">
                <a:latin typeface="Courier New"/>
                <a:cs typeface="Courier New"/>
              </a:rPr>
              <a:t>       COUNT(DISTINCT </a:t>
            </a:r>
            <a:r>
              <a:rPr lang="en-US" sz="900" dirty="0" err="1">
                <a:latin typeface="Courier New"/>
                <a:cs typeface="Courier New"/>
              </a:rPr>
              <a:t>user_id</a:t>
            </a:r>
            <a:r>
              <a:rPr lang="en-US" sz="900" dirty="0">
                <a:latin typeface="Courier New"/>
                <a:cs typeface="Courier New"/>
              </a:rPr>
              <a:t>) 'Visitors'</a:t>
            </a:r>
          </a:p>
          <a:p>
            <a:r>
              <a:rPr lang="en-US" sz="900" dirty="0">
                <a:latin typeface="Courier New"/>
                <a:cs typeface="Courier New"/>
              </a:rPr>
              <a:t>FROM page_visits</a:t>
            </a:r>
          </a:p>
          <a:p>
            <a:r>
              <a:rPr lang="en-US" sz="900" dirty="0">
                <a:latin typeface="Courier New"/>
                <a:cs typeface="Courier New"/>
              </a:rPr>
              <a:t>GROUP BY 1;</a:t>
            </a:r>
            <a:endParaRPr sz="900" dirty="0">
              <a:latin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user journey goes though 4 steps:</a:t>
            </a: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dirty="0">
              <a:latin typeface="Roboto"/>
              <a:ea typeface="Roboto"/>
              <a:cs typeface="Roboto"/>
              <a:sym typeface="Roboto"/>
            </a:endParaRP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Landing Page</a:t>
            </a: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Cart</a:t>
            </a: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Checkout</a:t>
            </a: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Purchase</a:t>
            </a:r>
          </a:p>
          <a:p>
            <a:pPr marL="228600" lvl="0" indent="-228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Google Shape;320;p52">
            <a:extLst>
              <a:ext uri="{FF2B5EF4-FFF2-40B4-BE49-F238E27FC236}">
                <a16:creationId xmlns:a16="http://schemas.microsoft.com/office/drawing/2014/main" id="{CCCA058D-9823-4F10-9457-4B431B645C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9223011"/>
              </p:ext>
            </p:extLst>
          </p:nvPr>
        </p:nvGraphicFramePr>
        <p:xfrm>
          <a:off x="177975" y="3136993"/>
          <a:ext cx="4920900" cy="1715045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323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7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685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page_name</a:t>
                      </a:r>
                      <a:endParaRPr sz="1000" b="1" i="0" u="none" strike="noStrike" cap="none" dirty="0">
                        <a:solidFill>
                          <a:srgbClr val="FFFFFF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" sz="10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Visitors</a:t>
                      </a:r>
                      <a:endParaRPr sz="1000" b="1" i="0" u="none" strike="noStrike" cap="none" dirty="0">
                        <a:solidFill>
                          <a:srgbClr val="FFFFFF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4056">
                        <a:alpha val="823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7047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1 - landing_page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1979</a:t>
                      </a:r>
                      <a:endParaRPr sz="110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7047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2 - shopping_cart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1881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7047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3 - checkout</a:t>
                      </a:r>
                      <a:endParaRPr sz="110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rgbClr val="646466"/>
                          </a:solidFill>
                        </a:rPr>
                        <a:t>1431</a:t>
                      </a:r>
                      <a:endParaRPr sz="110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7047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4 - purchase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361</a:t>
                      </a:r>
                      <a:endParaRPr dirty="0"/>
                    </a:p>
                  </a:txBody>
                  <a:tcPr marL="28575" marR="28575" marT="19050" marB="1905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1462"/>
            <a:ext cx="8520600" cy="468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User Journey, First Touch Attribution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491014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>
                <a:latin typeface="Courier New"/>
                <a:cs typeface="Courier New"/>
              </a:rPr>
              <a:t>-- First we will use a common expression to identify the first touches using the MIN function</a:t>
            </a:r>
          </a:p>
          <a:p>
            <a:r>
              <a:rPr lang="en-US" sz="900" dirty="0">
                <a:latin typeface="Courier New"/>
                <a:cs typeface="Courier New"/>
              </a:rPr>
              <a:t>WITH </a:t>
            </a:r>
            <a:r>
              <a:rPr lang="en-US" sz="900" dirty="0" err="1">
                <a:latin typeface="Courier New"/>
                <a:cs typeface="Courier New"/>
              </a:rPr>
              <a:t>first_touch</a:t>
            </a:r>
            <a:r>
              <a:rPr lang="en-US" sz="900" dirty="0">
                <a:latin typeface="Courier New"/>
                <a:cs typeface="Courier New"/>
              </a:rPr>
              <a:t> AS (</a:t>
            </a:r>
          </a:p>
          <a:p>
            <a:r>
              <a:rPr lang="en-US" sz="900" dirty="0">
                <a:latin typeface="Courier New"/>
                <a:cs typeface="Courier New"/>
              </a:rPr>
              <a:t>    SELECT </a:t>
            </a:r>
            <a:r>
              <a:rPr lang="en-US" sz="900" dirty="0" err="1">
                <a:latin typeface="Courier New"/>
                <a:cs typeface="Courier New"/>
              </a:rPr>
              <a:t>user_id</a:t>
            </a:r>
            <a:r>
              <a:rPr lang="en-US" sz="900" dirty="0">
                <a:latin typeface="Courier New"/>
                <a:cs typeface="Courier New"/>
              </a:rPr>
              <a:t>,</a:t>
            </a:r>
          </a:p>
          <a:p>
            <a:r>
              <a:rPr lang="en-US" sz="900" dirty="0">
                <a:latin typeface="Courier New"/>
                <a:cs typeface="Courier New"/>
              </a:rPr>
              <a:t>           MIN(timestamp) AS </a:t>
            </a:r>
            <a:r>
              <a:rPr lang="en-US" sz="900" dirty="0" err="1">
                <a:latin typeface="Courier New"/>
                <a:cs typeface="Courier New"/>
              </a:rPr>
              <a:t>first_touch_at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    FROM page_visits</a:t>
            </a:r>
          </a:p>
          <a:p>
            <a:r>
              <a:rPr lang="en-US" sz="900" dirty="0">
                <a:latin typeface="Courier New"/>
                <a:cs typeface="Courier New"/>
              </a:rPr>
              <a:t>    GROUP BY </a:t>
            </a:r>
            <a:r>
              <a:rPr lang="en-US" sz="900" dirty="0" err="1">
                <a:latin typeface="Courier New"/>
                <a:cs typeface="Courier New"/>
              </a:rPr>
              <a:t>user_id</a:t>
            </a:r>
            <a:r>
              <a:rPr lang="en-US" sz="900" dirty="0">
                <a:latin typeface="Courier New"/>
                <a:cs typeface="Courier New"/>
              </a:rPr>
              <a:t>)</a:t>
            </a:r>
          </a:p>
          <a:p>
            <a:r>
              <a:rPr lang="en-US" sz="900" dirty="0">
                <a:latin typeface="Courier New"/>
                <a:cs typeface="Courier New"/>
              </a:rPr>
              <a:t>SELECT </a:t>
            </a:r>
            <a:r>
              <a:rPr lang="en-US" sz="900" dirty="0" err="1">
                <a:latin typeface="Courier New"/>
                <a:cs typeface="Courier New"/>
              </a:rPr>
              <a:t>pv.utm_campaign</a:t>
            </a:r>
            <a:r>
              <a:rPr lang="en-US" sz="900" dirty="0">
                <a:latin typeface="Courier New"/>
                <a:cs typeface="Courier New"/>
              </a:rPr>
              <a:t>,</a:t>
            </a:r>
          </a:p>
          <a:p>
            <a:r>
              <a:rPr lang="en-US" sz="900" dirty="0">
                <a:latin typeface="Courier New"/>
                <a:cs typeface="Courier New"/>
              </a:rPr>
              <a:t>       </a:t>
            </a:r>
            <a:r>
              <a:rPr lang="en-US" sz="900" dirty="0" err="1">
                <a:latin typeface="Courier New"/>
                <a:cs typeface="Courier New"/>
              </a:rPr>
              <a:t>pv.utm_source</a:t>
            </a:r>
            <a:r>
              <a:rPr lang="en-US" sz="900" dirty="0">
                <a:latin typeface="Courier New"/>
                <a:cs typeface="Courier New"/>
              </a:rPr>
              <a:t>,</a:t>
            </a:r>
          </a:p>
          <a:p>
            <a:r>
              <a:rPr lang="en-US" sz="900" dirty="0">
                <a:latin typeface="Courier New"/>
                <a:cs typeface="Courier New"/>
              </a:rPr>
              <a:t>       COUNT(</a:t>
            </a:r>
            <a:r>
              <a:rPr lang="en-US" sz="900" dirty="0" err="1">
                <a:latin typeface="Courier New"/>
                <a:cs typeface="Courier New"/>
              </a:rPr>
              <a:t>ft.first_touch_at</a:t>
            </a:r>
            <a:r>
              <a:rPr lang="en-US" sz="900" dirty="0">
                <a:latin typeface="Courier New"/>
                <a:cs typeface="Courier New"/>
              </a:rPr>
              <a:t>) AS 'First Touch'</a:t>
            </a:r>
          </a:p>
          <a:p>
            <a:r>
              <a:rPr lang="en-US" sz="900" dirty="0">
                <a:latin typeface="Courier New"/>
                <a:cs typeface="Courier New"/>
              </a:rPr>
              <a:t>FROM </a:t>
            </a:r>
            <a:r>
              <a:rPr lang="en-US" sz="900" dirty="0" err="1">
                <a:latin typeface="Courier New"/>
                <a:cs typeface="Courier New"/>
              </a:rPr>
              <a:t>first_touch</a:t>
            </a:r>
            <a:r>
              <a:rPr lang="en-US" sz="900" dirty="0">
                <a:latin typeface="Courier New"/>
                <a:cs typeface="Courier New"/>
              </a:rPr>
              <a:t> ft</a:t>
            </a:r>
          </a:p>
          <a:p>
            <a:r>
              <a:rPr lang="en-US" sz="900" dirty="0">
                <a:latin typeface="Courier New"/>
                <a:cs typeface="Courier New"/>
              </a:rPr>
              <a:t>-- Then we do an inner join to eliminate any non-matching timestamps</a:t>
            </a:r>
          </a:p>
          <a:p>
            <a:r>
              <a:rPr lang="en-US" sz="900" dirty="0">
                <a:latin typeface="Courier New"/>
                <a:cs typeface="Courier New"/>
              </a:rPr>
              <a:t>JOIN page_visits </a:t>
            </a:r>
            <a:r>
              <a:rPr lang="en-US" sz="900" dirty="0" err="1">
                <a:latin typeface="Courier New"/>
                <a:cs typeface="Courier New"/>
              </a:rPr>
              <a:t>pv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    ON </a:t>
            </a:r>
            <a:r>
              <a:rPr lang="en-US" sz="900" dirty="0" err="1">
                <a:latin typeface="Courier New"/>
                <a:cs typeface="Courier New"/>
              </a:rPr>
              <a:t>ft.user_id</a:t>
            </a:r>
            <a:r>
              <a:rPr lang="en-US" sz="900" dirty="0">
                <a:latin typeface="Courier New"/>
                <a:cs typeface="Courier New"/>
              </a:rPr>
              <a:t> = </a:t>
            </a:r>
            <a:r>
              <a:rPr lang="en-US" sz="900" dirty="0" err="1">
                <a:latin typeface="Courier New"/>
                <a:cs typeface="Courier New"/>
              </a:rPr>
              <a:t>pv.user_id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    AND </a:t>
            </a:r>
            <a:r>
              <a:rPr lang="en-US" sz="900" dirty="0" err="1">
                <a:latin typeface="Courier New"/>
                <a:cs typeface="Courier New"/>
              </a:rPr>
              <a:t>ft.first_touch_at</a:t>
            </a:r>
            <a:r>
              <a:rPr lang="en-US" sz="900" dirty="0">
                <a:latin typeface="Courier New"/>
                <a:cs typeface="Courier New"/>
              </a:rPr>
              <a:t> = </a:t>
            </a:r>
            <a:r>
              <a:rPr lang="en-US" sz="900" dirty="0" err="1">
                <a:latin typeface="Courier New"/>
                <a:cs typeface="Courier New"/>
              </a:rPr>
              <a:t>pv.timestamp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GROUP BY 1</a:t>
            </a:r>
          </a:p>
          <a:p>
            <a:r>
              <a:rPr lang="en-US" sz="900" dirty="0">
                <a:latin typeface="Courier New"/>
                <a:cs typeface="Courier New"/>
              </a:rPr>
              <a:t>ORDER BY 3 DESC;</a:t>
            </a:r>
            <a:endParaRPr sz="900" dirty="0">
              <a:latin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734421" cy="102126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First-touch attribution only considers the first source for each customer. This is a good way of knowing how visitors initially discover a website. Let’s use the following query to identify how many first touches each campaign is responsible for.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" name="Google Shape;320;p52">
            <a:extLst>
              <a:ext uri="{FF2B5EF4-FFF2-40B4-BE49-F238E27FC236}">
                <a16:creationId xmlns:a16="http://schemas.microsoft.com/office/drawing/2014/main" id="{CCCA058D-9823-4F10-9457-4B431B645C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555139"/>
              </p:ext>
            </p:extLst>
          </p:nvPr>
        </p:nvGraphicFramePr>
        <p:xfrm>
          <a:off x="177975" y="2382779"/>
          <a:ext cx="4734421" cy="2564946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4117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01401">
                  <a:extLst>
                    <a:ext uri="{9D8B030D-6E8A-4147-A177-3AD203B41FA5}">
                      <a16:colId xmlns:a16="http://schemas.microsoft.com/office/drawing/2014/main" val="1093549521"/>
                    </a:ext>
                  </a:extLst>
                </a:gridCol>
                <a:gridCol w="1121307">
                  <a:extLst>
                    <a:ext uri="{9D8B030D-6E8A-4147-A177-3AD203B41FA5}">
                      <a16:colId xmlns:a16="http://schemas.microsoft.com/office/drawing/2014/main" val="460181061"/>
                    </a:ext>
                  </a:extLst>
                </a:gridCol>
              </a:tblGrid>
              <a:tr h="51041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 cap="none" dirty="0" err="1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utm_campaign</a:t>
                      </a:r>
                      <a:endParaRPr lang="en-GB" sz="1000" b="1" i="0" u="none" strike="noStrike" cap="none" dirty="0">
                        <a:solidFill>
                          <a:srgbClr val="FFFFFF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 cap="none" dirty="0" err="1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utm_source</a:t>
                      </a:r>
                      <a:endParaRPr lang="en-GB" sz="1000" b="1" i="0" u="none" strike="noStrike" cap="none" dirty="0">
                        <a:solidFill>
                          <a:srgbClr val="FFFFFF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4056">
                        <a:alpha val="8235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 cap="none" dirty="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First Touch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04056">
                        <a:alpha val="8235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334"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solidFill>
                            <a:srgbClr val="646466"/>
                          </a:solidFill>
                          <a:effectLst/>
                        </a:rPr>
                        <a:t>interview-with-cool-</a:t>
                      </a:r>
                      <a:r>
                        <a:rPr lang="en-GB" sz="11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en-GB" sz="1100" dirty="0">
                          <a:solidFill>
                            <a:srgbClr val="646466"/>
                          </a:solidFill>
                          <a:effectLst/>
                        </a:rPr>
                        <a:t>-founder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solidFill>
                            <a:srgbClr val="646466"/>
                          </a:solidFill>
                          <a:effectLst/>
                        </a:rPr>
                        <a:t>medium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solidFill>
                            <a:srgbClr val="646466"/>
                          </a:solidFill>
                          <a:effectLst/>
                        </a:rPr>
                        <a:t>622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3572"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646466"/>
                          </a:solidFill>
                          <a:effectLst/>
                        </a:rPr>
                        <a:t>getting-to-know-cool-</a:t>
                      </a:r>
                      <a:r>
                        <a:rPr lang="en-GB" sz="12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endParaRPr lang="en-GB" sz="12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 err="1">
                          <a:solidFill>
                            <a:srgbClr val="646466"/>
                          </a:solidFill>
                          <a:effectLst/>
                        </a:rPr>
                        <a:t>nytimes</a:t>
                      </a:r>
                      <a:endParaRPr lang="en-GB" sz="1200" dirty="0">
                        <a:solidFill>
                          <a:srgbClr val="646466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solidFill>
                            <a:srgbClr val="646466"/>
                          </a:solidFill>
                          <a:effectLst/>
                        </a:rPr>
                        <a:t>612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5334"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solidFill>
                            <a:srgbClr val="646466"/>
                          </a:solidFill>
                          <a:effectLst/>
                        </a:rPr>
                        <a:t>ten-crazy-cool-tshirts-facts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solidFill>
                            <a:srgbClr val="646466"/>
                          </a:solidFill>
                          <a:effectLst/>
                        </a:rPr>
                        <a:t>buzzfeed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solidFill>
                            <a:srgbClr val="646466"/>
                          </a:solidFill>
                          <a:effectLst/>
                        </a:rPr>
                        <a:t>576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291"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solidFill>
                            <a:srgbClr val="646466"/>
                          </a:solidFill>
                          <a:effectLst/>
                        </a:rPr>
                        <a:t>cool-</a:t>
                      </a:r>
                      <a:r>
                        <a:rPr lang="en-GB" sz="1100" dirty="0" err="1">
                          <a:solidFill>
                            <a:srgbClr val="646466"/>
                          </a:solidFill>
                          <a:effectLst/>
                        </a:rPr>
                        <a:t>tshirts</a:t>
                      </a:r>
                      <a:r>
                        <a:rPr lang="en-GB" sz="1100" dirty="0">
                          <a:solidFill>
                            <a:srgbClr val="646466"/>
                          </a:solidFill>
                          <a:effectLst/>
                        </a:rPr>
                        <a:t>-search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>
                          <a:solidFill>
                            <a:srgbClr val="646466"/>
                          </a:solidFill>
                          <a:effectLst/>
                        </a:rPr>
                        <a:t>google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100" dirty="0">
                          <a:solidFill>
                            <a:srgbClr val="646466"/>
                          </a:solidFill>
                          <a:effectLst/>
                        </a:rPr>
                        <a:t>169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7155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1462"/>
            <a:ext cx="8520600" cy="468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2.3 User Journey, Last Touch Attribution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491014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>
                <a:latin typeface="Courier New"/>
                <a:cs typeface="Courier New"/>
              </a:rPr>
              <a:t>-- Now we will use a common expression to identify the last touches using the MAX function</a:t>
            </a:r>
          </a:p>
          <a:p>
            <a:r>
              <a:rPr lang="en-US" sz="900" dirty="0">
                <a:latin typeface="Courier New"/>
                <a:cs typeface="Courier New"/>
              </a:rPr>
              <a:t>WITH </a:t>
            </a:r>
            <a:r>
              <a:rPr lang="en-US" sz="900" dirty="0" err="1">
                <a:latin typeface="Courier New"/>
                <a:cs typeface="Courier New"/>
              </a:rPr>
              <a:t>last_touch</a:t>
            </a:r>
            <a:r>
              <a:rPr lang="en-US" sz="900" dirty="0">
                <a:latin typeface="Courier New"/>
                <a:cs typeface="Courier New"/>
              </a:rPr>
              <a:t> AS (</a:t>
            </a:r>
          </a:p>
          <a:p>
            <a:r>
              <a:rPr lang="en-US" sz="900" dirty="0">
                <a:latin typeface="Courier New"/>
                <a:cs typeface="Courier New"/>
              </a:rPr>
              <a:t>    SELECT </a:t>
            </a:r>
            <a:r>
              <a:rPr lang="en-US" sz="900" dirty="0" err="1">
                <a:latin typeface="Courier New"/>
                <a:cs typeface="Courier New"/>
              </a:rPr>
              <a:t>user_id</a:t>
            </a:r>
            <a:r>
              <a:rPr lang="en-US" sz="900" dirty="0">
                <a:latin typeface="Courier New"/>
                <a:cs typeface="Courier New"/>
              </a:rPr>
              <a:t>,</a:t>
            </a:r>
          </a:p>
          <a:p>
            <a:r>
              <a:rPr lang="en-US" sz="900" dirty="0">
                <a:latin typeface="Courier New"/>
                <a:cs typeface="Courier New"/>
              </a:rPr>
              <a:t>           MAX(timestamp) as </a:t>
            </a:r>
            <a:r>
              <a:rPr lang="en-US" sz="900" dirty="0" err="1">
                <a:latin typeface="Courier New"/>
                <a:cs typeface="Courier New"/>
              </a:rPr>
              <a:t>last_touch_at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    FROM page_visits</a:t>
            </a:r>
          </a:p>
          <a:p>
            <a:r>
              <a:rPr lang="en-US" sz="900" dirty="0">
                <a:latin typeface="Courier New"/>
                <a:cs typeface="Courier New"/>
              </a:rPr>
              <a:t>    GROUP BY </a:t>
            </a:r>
            <a:r>
              <a:rPr lang="en-US" sz="900" dirty="0" err="1">
                <a:latin typeface="Courier New"/>
                <a:cs typeface="Courier New"/>
              </a:rPr>
              <a:t>user_id</a:t>
            </a:r>
            <a:r>
              <a:rPr lang="en-US" sz="900" dirty="0">
                <a:latin typeface="Courier New"/>
                <a:cs typeface="Courier New"/>
              </a:rPr>
              <a:t>)</a:t>
            </a:r>
          </a:p>
          <a:p>
            <a:r>
              <a:rPr lang="en-US" sz="900" dirty="0">
                <a:latin typeface="Courier New"/>
                <a:cs typeface="Courier New"/>
              </a:rPr>
              <a:t>SELECT </a:t>
            </a:r>
            <a:r>
              <a:rPr lang="en-US" sz="900" dirty="0" err="1">
                <a:latin typeface="Courier New"/>
                <a:cs typeface="Courier New"/>
              </a:rPr>
              <a:t>pv.utm_campaign</a:t>
            </a:r>
            <a:r>
              <a:rPr lang="en-US" sz="900" dirty="0">
                <a:latin typeface="Courier New"/>
                <a:cs typeface="Courier New"/>
              </a:rPr>
              <a:t>,</a:t>
            </a:r>
          </a:p>
          <a:p>
            <a:r>
              <a:rPr lang="en-US" sz="900" dirty="0">
                <a:latin typeface="Courier New"/>
                <a:cs typeface="Courier New"/>
              </a:rPr>
              <a:t>       </a:t>
            </a:r>
            <a:r>
              <a:rPr lang="en-US" sz="900" dirty="0" err="1">
                <a:latin typeface="Courier New"/>
                <a:cs typeface="Courier New"/>
              </a:rPr>
              <a:t>pv.utm_source</a:t>
            </a:r>
            <a:r>
              <a:rPr lang="en-US" sz="900" dirty="0">
                <a:latin typeface="Courier New"/>
                <a:cs typeface="Courier New"/>
              </a:rPr>
              <a:t>, </a:t>
            </a:r>
          </a:p>
          <a:p>
            <a:r>
              <a:rPr lang="en-US" sz="900" dirty="0">
                <a:latin typeface="Courier New"/>
                <a:cs typeface="Courier New"/>
              </a:rPr>
              <a:t>       COUNT(</a:t>
            </a:r>
            <a:r>
              <a:rPr lang="en-US" sz="900" dirty="0" err="1">
                <a:latin typeface="Courier New"/>
                <a:cs typeface="Courier New"/>
              </a:rPr>
              <a:t>lt.last_touch_at</a:t>
            </a:r>
            <a:r>
              <a:rPr lang="en-US" sz="900" dirty="0">
                <a:latin typeface="Courier New"/>
                <a:cs typeface="Courier New"/>
              </a:rPr>
              <a:t>) AS 'Last Touch'</a:t>
            </a:r>
          </a:p>
          <a:p>
            <a:r>
              <a:rPr lang="en-US" sz="900" dirty="0">
                <a:latin typeface="Courier New"/>
                <a:cs typeface="Courier New"/>
              </a:rPr>
              <a:t>FROM </a:t>
            </a:r>
            <a:r>
              <a:rPr lang="en-US" sz="900" dirty="0" err="1">
                <a:latin typeface="Courier New"/>
                <a:cs typeface="Courier New"/>
              </a:rPr>
              <a:t>last_touch</a:t>
            </a:r>
            <a:r>
              <a:rPr lang="en-US" sz="900" dirty="0">
                <a:latin typeface="Courier New"/>
                <a:cs typeface="Courier New"/>
              </a:rPr>
              <a:t> </a:t>
            </a:r>
            <a:r>
              <a:rPr lang="en-US" sz="900" dirty="0" err="1">
                <a:latin typeface="Courier New"/>
                <a:cs typeface="Courier New"/>
              </a:rPr>
              <a:t>lt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-- Now we do an inner join with the main table to eliminate non-matching timestamps </a:t>
            </a:r>
          </a:p>
          <a:p>
            <a:r>
              <a:rPr lang="en-US" sz="900" dirty="0">
                <a:latin typeface="Courier New"/>
                <a:cs typeface="Courier New"/>
              </a:rPr>
              <a:t>JOIN page_visits </a:t>
            </a:r>
            <a:r>
              <a:rPr lang="en-US" sz="900" dirty="0" err="1">
                <a:latin typeface="Courier New"/>
                <a:cs typeface="Courier New"/>
              </a:rPr>
              <a:t>pv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    ON </a:t>
            </a:r>
            <a:r>
              <a:rPr lang="en-US" sz="900" dirty="0" err="1">
                <a:latin typeface="Courier New"/>
                <a:cs typeface="Courier New"/>
              </a:rPr>
              <a:t>lt.user_id</a:t>
            </a:r>
            <a:r>
              <a:rPr lang="en-US" sz="900" dirty="0">
                <a:latin typeface="Courier New"/>
                <a:cs typeface="Courier New"/>
              </a:rPr>
              <a:t> = </a:t>
            </a:r>
            <a:r>
              <a:rPr lang="en-US" sz="900" dirty="0" err="1">
                <a:latin typeface="Courier New"/>
                <a:cs typeface="Courier New"/>
              </a:rPr>
              <a:t>pv.user_id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    AND </a:t>
            </a:r>
            <a:r>
              <a:rPr lang="en-US" sz="900" dirty="0" err="1">
                <a:latin typeface="Courier New"/>
                <a:cs typeface="Courier New"/>
              </a:rPr>
              <a:t>lt.last_touch_at</a:t>
            </a:r>
            <a:r>
              <a:rPr lang="en-US" sz="900" dirty="0">
                <a:latin typeface="Courier New"/>
                <a:cs typeface="Courier New"/>
              </a:rPr>
              <a:t> = </a:t>
            </a:r>
            <a:r>
              <a:rPr lang="en-US" sz="900" dirty="0" err="1">
                <a:latin typeface="Courier New"/>
                <a:cs typeface="Courier New"/>
              </a:rPr>
              <a:t>pv.timestamp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GROUP BY 1</a:t>
            </a:r>
          </a:p>
          <a:p>
            <a:r>
              <a:rPr lang="en-US" sz="900" dirty="0">
                <a:latin typeface="Courier New"/>
                <a:cs typeface="Courier New"/>
              </a:rPr>
              <a:t>ORDER BY 3 DESC;</a:t>
            </a:r>
            <a:endParaRPr sz="900" dirty="0">
              <a:latin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734421" cy="102126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Last-touch attribution only considers the last source for each customer. This is a good way of knowing how visitors are drawn back to a website, especially for making a final purchase.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EF783FA-E388-41F1-A5A2-DCDEC95A7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581232"/>
              </p:ext>
            </p:extLst>
          </p:nvPr>
        </p:nvGraphicFramePr>
        <p:xfrm>
          <a:off x="177975" y="2337143"/>
          <a:ext cx="4734421" cy="2610584"/>
        </p:xfrm>
        <a:graphic>
          <a:graphicData uri="http://schemas.openxmlformats.org/drawingml/2006/table">
            <a:tbl>
              <a:tblPr>
                <a:tableStyleId>{8628B589-4659-4227-9C68-565DD4A46BFE}</a:tableStyleId>
              </a:tblPr>
              <a:tblGrid>
                <a:gridCol w="2210001">
                  <a:extLst>
                    <a:ext uri="{9D8B030D-6E8A-4147-A177-3AD203B41FA5}">
                      <a16:colId xmlns:a16="http://schemas.microsoft.com/office/drawing/2014/main" val="1191143832"/>
                    </a:ext>
                  </a:extLst>
                </a:gridCol>
                <a:gridCol w="1392438">
                  <a:extLst>
                    <a:ext uri="{9D8B030D-6E8A-4147-A177-3AD203B41FA5}">
                      <a16:colId xmlns:a16="http://schemas.microsoft.com/office/drawing/2014/main" val="3141827804"/>
                    </a:ext>
                  </a:extLst>
                </a:gridCol>
                <a:gridCol w="1131982">
                  <a:extLst>
                    <a:ext uri="{9D8B030D-6E8A-4147-A177-3AD203B41FA5}">
                      <a16:colId xmlns:a16="http://schemas.microsoft.com/office/drawing/2014/main" val="3228296286"/>
                    </a:ext>
                  </a:extLst>
                </a:gridCol>
              </a:tblGrid>
              <a:tr h="444176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utm_campaign</a:t>
                      </a:r>
                      <a:endParaRPr lang="en-GB" sz="11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385D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utm_source</a:t>
                      </a:r>
                      <a:endParaRPr lang="en-GB" sz="11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385D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Last Touch</a:t>
                      </a:r>
                      <a:endParaRPr lang="en-GB" sz="11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385D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173822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weekly-newsletter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email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447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09435971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 err="1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retargetting</a:t>
                      </a:r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-ad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facebook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443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7751622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 err="1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retargetting</a:t>
                      </a:r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-campaign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email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245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4724732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getting-to-know-cool-</a:t>
                      </a:r>
                      <a:r>
                        <a:rPr lang="en-GB" sz="1100" b="0" i="0" u="none" strike="noStrike" cap="none" dirty="0" err="1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tshirts</a:t>
                      </a:r>
                      <a:endParaRPr lang="en-GB"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 err="1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nytimes</a:t>
                      </a:r>
                      <a:endParaRPr lang="en-GB"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232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12301379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ten-crazy-cool-tshirts-facts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 err="1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buzzfeed</a:t>
                      </a:r>
                      <a:endParaRPr lang="en-GB" sz="1100" b="0" i="0" u="none" strike="noStrike" cap="none" dirty="0">
                        <a:solidFill>
                          <a:srgbClr val="646466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190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82770181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interview-with-cool-tshirts-founder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medium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184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70417266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paid-search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178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39667769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cool-tshirts-search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google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0" i="0" u="none" strike="noStrike" cap="none" dirty="0">
                          <a:solidFill>
                            <a:srgbClr val="646466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60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02335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4845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1462"/>
            <a:ext cx="8520600" cy="4682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2.4 User Journey, Last Touch on Purchase page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491014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900" dirty="0">
                <a:latin typeface="Courier New"/>
                <a:cs typeface="Courier New"/>
              </a:rPr>
              <a:t>WITH </a:t>
            </a:r>
            <a:r>
              <a:rPr lang="en-US" sz="900" dirty="0" err="1">
                <a:latin typeface="Courier New"/>
                <a:cs typeface="Courier New"/>
              </a:rPr>
              <a:t>last_touch</a:t>
            </a:r>
            <a:r>
              <a:rPr lang="en-US" sz="900" dirty="0">
                <a:latin typeface="Courier New"/>
                <a:cs typeface="Courier New"/>
              </a:rPr>
              <a:t> AS (</a:t>
            </a:r>
          </a:p>
          <a:p>
            <a:r>
              <a:rPr lang="en-US" sz="900" dirty="0">
                <a:latin typeface="Courier New"/>
                <a:cs typeface="Courier New"/>
              </a:rPr>
              <a:t>    SELECT </a:t>
            </a:r>
            <a:r>
              <a:rPr lang="en-US" sz="900" dirty="0" err="1">
                <a:latin typeface="Courier New"/>
                <a:cs typeface="Courier New"/>
              </a:rPr>
              <a:t>user_id</a:t>
            </a:r>
            <a:r>
              <a:rPr lang="en-US" sz="900" dirty="0">
                <a:latin typeface="Courier New"/>
                <a:cs typeface="Courier New"/>
              </a:rPr>
              <a:t>,</a:t>
            </a:r>
          </a:p>
          <a:p>
            <a:r>
              <a:rPr lang="en-US" sz="900" dirty="0">
                <a:latin typeface="Courier New"/>
                <a:cs typeface="Courier New"/>
              </a:rPr>
              <a:t>        MAX(timestamp) as </a:t>
            </a:r>
            <a:r>
              <a:rPr lang="en-US" sz="900" dirty="0" err="1">
                <a:latin typeface="Courier New"/>
                <a:cs typeface="Courier New"/>
              </a:rPr>
              <a:t>last_touch_at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    FROM page_visits</a:t>
            </a:r>
          </a:p>
          <a:p>
            <a:r>
              <a:rPr lang="en-US" sz="900" dirty="0">
                <a:latin typeface="Courier New"/>
                <a:cs typeface="Courier New"/>
              </a:rPr>
              <a:t>    GROUP BY </a:t>
            </a:r>
            <a:r>
              <a:rPr lang="en-US" sz="900" dirty="0" err="1">
                <a:latin typeface="Courier New"/>
                <a:cs typeface="Courier New"/>
              </a:rPr>
              <a:t>user_id</a:t>
            </a:r>
            <a:r>
              <a:rPr lang="en-US" sz="900" dirty="0">
                <a:latin typeface="Courier New"/>
                <a:cs typeface="Courier New"/>
              </a:rPr>
              <a:t>)</a:t>
            </a:r>
          </a:p>
          <a:p>
            <a:r>
              <a:rPr lang="en-US" sz="900" dirty="0">
                <a:latin typeface="Courier New"/>
                <a:cs typeface="Courier New"/>
              </a:rPr>
              <a:t>SELECT </a:t>
            </a:r>
            <a:r>
              <a:rPr lang="en-US" sz="900" dirty="0" err="1">
                <a:latin typeface="Courier New"/>
                <a:cs typeface="Courier New"/>
              </a:rPr>
              <a:t>pv.utm_campaign</a:t>
            </a:r>
            <a:r>
              <a:rPr lang="en-US" sz="900" dirty="0">
                <a:latin typeface="Courier New"/>
                <a:cs typeface="Courier New"/>
              </a:rPr>
              <a:t>,</a:t>
            </a:r>
          </a:p>
          <a:p>
            <a:r>
              <a:rPr lang="en-US" sz="900" dirty="0">
                <a:latin typeface="Courier New"/>
                <a:cs typeface="Courier New"/>
              </a:rPr>
              <a:t>       </a:t>
            </a:r>
            <a:r>
              <a:rPr lang="en-US" sz="900" dirty="0" err="1">
                <a:latin typeface="Courier New"/>
                <a:cs typeface="Courier New"/>
              </a:rPr>
              <a:t>pv.utm_source</a:t>
            </a:r>
            <a:r>
              <a:rPr lang="en-US" sz="900" dirty="0">
                <a:latin typeface="Courier New"/>
                <a:cs typeface="Courier New"/>
              </a:rPr>
              <a:t>,</a:t>
            </a:r>
          </a:p>
          <a:p>
            <a:r>
              <a:rPr lang="en-US" sz="900" dirty="0">
                <a:latin typeface="Courier New"/>
                <a:cs typeface="Courier New"/>
              </a:rPr>
              <a:t>       COUNT(</a:t>
            </a:r>
            <a:r>
              <a:rPr lang="en-US" sz="900" dirty="0" err="1">
                <a:latin typeface="Courier New"/>
                <a:cs typeface="Courier New"/>
              </a:rPr>
              <a:t>lt.last_touch_at</a:t>
            </a:r>
            <a:r>
              <a:rPr lang="en-US" sz="900" dirty="0">
                <a:latin typeface="Courier New"/>
                <a:cs typeface="Courier New"/>
              </a:rPr>
              <a:t>) AS 'Last Touch'</a:t>
            </a:r>
          </a:p>
          <a:p>
            <a:r>
              <a:rPr lang="en-US" sz="900" dirty="0">
                <a:latin typeface="Courier New"/>
                <a:cs typeface="Courier New"/>
              </a:rPr>
              <a:t>FROM </a:t>
            </a:r>
            <a:r>
              <a:rPr lang="en-US" sz="900" dirty="0" err="1">
                <a:latin typeface="Courier New"/>
                <a:cs typeface="Courier New"/>
              </a:rPr>
              <a:t>last_touch</a:t>
            </a:r>
            <a:r>
              <a:rPr lang="en-US" sz="900" dirty="0">
                <a:latin typeface="Courier New"/>
                <a:cs typeface="Courier New"/>
              </a:rPr>
              <a:t> </a:t>
            </a:r>
            <a:r>
              <a:rPr lang="en-US" sz="900" dirty="0" err="1">
                <a:latin typeface="Courier New"/>
                <a:cs typeface="Courier New"/>
              </a:rPr>
              <a:t>lt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JOIN page_visits </a:t>
            </a:r>
            <a:r>
              <a:rPr lang="en-US" sz="900" dirty="0" err="1">
                <a:latin typeface="Courier New"/>
                <a:cs typeface="Courier New"/>
              </a:rPr>
              <a:t>pv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    ON </a:t>
            </a:r>
            <a:r>
              <a:rPr lang="en-US" sz="900" dirty="0" err="1">
                <a:latin typeface="Courier New"/>
                <a:cs typeface="Courier New"/>
              </a:rPr>
              <a:t>lt.user_id</a:t>
            </a:r>
            <a:r>
              <a:rPr lang="en-US" sz="900" dirty="0">
                <a:latin typeface="Courier New"/>
                <a:cs typeface="Courier New"/>
              </a:rPr>
              <a:t> = </a:t>
            </a:r>
            <a:r>
              <a:rPr lang="en-US" sz="900" dirty="0" err="1">
                <a:latin typeface="Courier New"/>
                <a:cs typeface="Courier New"/>
              </a:rPr>
              <a:t>pv.user_id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    AND </a:t>
            </a:r>
            <a:r>
              <a:rPr lang="en-US" sz="900" dirty="0" err="1">
                <a:latin typeface="Courier New"/>
                <a:cs typeface="Courier New"/>
              </a:rPr>
              <a:t>lt.last_touch_at</a:t>
            </a:r>
            <a:r>
              <a:rPr lang="en-US" sz="900" dirty="0">
                <a:latin typeface="Courier New"/>
                <a:cs typeface="Courier New"/>
              </a:rPr>
              <a:t> = </a:t>
            </a:r>
            <a:r>
              <a:rPr lang="en-US" sz="900" dirty="0" err="1">
                <a:latin typeface="Courier New"/>
                <a:cs typeface="Courier New"/>
              </a:rPr>
              <a:t>pv.timestamp</a:t>
            </a:r>
            <a:endParaRPr lang="en-US" sz="900" dirty="0">
              <a:latin typeface="Courier New"/>
              <a:cs typeface="Courier New"/>
            </a:endParaRPr>
          </a:p>
          <a:p>
            <a:r>
              <a:rPr lang="en-US" sz="900" dirty="0">
                <a:latin typeface="Courier New"/>
                <a:cs typeface="Courier New"/>
              </a:rPr>
              <a:t>-- We add the following WHERE clause to filter only last touches on the purchase page.</a:t>
            </a:r>
          </a:p>
          <a:p>
            <a:r>
              <a:rPr lang="en-US" sz="900" dirty="0">
                <a:latin typeface="Courier New"/>
                <a:cs typeface="Courier New"/>
              </a:rPr>
              <a:t>WHERE </a:t>
            </a:r>
            <a:r>
              <a:rPr lang="en-US" sz="900" dirty="0" err="1">
                <a:latin typeface="Courier New"/>
                <a:cs typeface="Courier New"/>
              </a:rPr>
              <a:t>pv.page_name</a:t>
            </a:r>
            <a:r>
              <a:rPr lang="en-US" sz="900" dirty="0">
                <a:latin typeface="Courier New"/>
                <a:cs typeface="Courier New"/>
              </a:rPr>
              <a:t> = '4 - purchase'</a:t>
            </a:r>
          </a:p>
          <a:p>
            <a:r>
              <a:rPr lang="en-US" sz="900" dirty="0">
                <a:latin typeface="Courier New"/>
                <a:cs typeface="Courier New"/>
              </a:rPr>
              <a:t>GROUP BY 1</a:t>
            </a:r>
          </a:p>
          <a:p>
            <a:r>
              <a:rPr lang="en-US" sz="900" dirty="0">
                <a:latin typeface="Courier New"/>
                <a:cs typeface="Courier New"/>
              </a:rPr>
              <a:t>ORDER BY 3 DESC;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734421" cy="102126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Now let’s try to identify how many last touches on the purchase page each campaign is responsible for.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EF783FA-E388-41F1-A5A2-DCDEC95A7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7983176"/>
              </p:ext>
            </p:extLst>
          </p:nvPr>
        </p:nvGraphicFramePr>
        <p:xfrm>
          <a:off x="177975" y="2337143"/>
          <a:ext cx="4734421" cy="2610584"/>
        </p:xfrm>
        <a:graphic>
          <a:graphicData uri="http://schemas.openxmlformats.org/drawingml/2006/table">
            <a:tbl>
              <a:tblPr>
                <a:tableStyleId>{8628B589-4659-4227-9C68-565DD4A46BFE}</a:tableStyleId>
              </a:tblPr>
              <a:tblGrid>
                <a:gridCol w="2210001">
                  <a:extLst>
                    <a:ext uri="{9D8B030D-6E8A-4147-A177-3AD203B41FA5}">
                      <a16:colId xmlns:a16="http://schemas.microsoft.com/office/drawing/2014/main" val="1191143832"/>
                    </a:ext>
                  </a:extLst>
                </a:gridCol>
                <a:gridCol w="1392438">
                  <a:extLst>
                    <a:ext uri="{9D8B030D-6E8A-4147-A177-3AD203B41FA5}">
                      <a16:colId xmlns:a16="http://schemas.microsoft.com/office/drawing/2014/main" val="3141827804"/>
                    </a:ext>
                  </a:extLst>
                </a:gridCol>
                <a:gridCol w="1131982">
                  <a:extLst>
                    <a:ext uri="{9D8B030D-6E8A-4147-A177-3AD203B41FA5}">
                      <a16:colId xmlns:a16="http://schemas.microsoft.com/office/drawing/2014/main" val="3228296286"/>
                    </a:ext>
                  </a:extLst>
                </a:gridCol>
              </a:tblGrid>
              <a:tr h="444176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utm_campaign</a:t>
                      </a:r>
                      <a:endParaRPr lang="en-GB" sz="11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385D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utm_source</a:t>
                      </a:r>
                      <a:endParaRPr lang="en-GB" sz="11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385D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Last Touch</a:t>
                      </a:r>
                      <a:endParaRPr lang="en-GB" sz="1100" b="1" i="0" u="none" strike="noStrike" dirty="0">
                        <a:solidFill>
                          <a:schemeClr val="bg1"/>
                        </a:solidFill>
                        <a:effectLst/>
                        <a:latin typeface="Segoe UI" panose="020B0502040204020203" pitchFamily="34" charset="0"/>
                      </a:endParaRPr>
                    </a:p>
                  </a:txBody>
                  <a:tcPr marL="9525" marR="9525" marT="9525" marB="0" anchor="ctr">
                    <a:solidFill>
                      <a:srgbClr val="385D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173822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weekly-newsletter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email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114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09435971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retargetting-ad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facebook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112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37751622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retargetting-campaign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email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53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84724732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paid-search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google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52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712301379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getting-to-know-cool-tshirts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nytimes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9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382770181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ten-crazy-cool-tshirts-facts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buzzfeed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9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970417266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0" i="0" u="none" strike="noStrike" cap="none" dirty="0">
                          <a:solidFill>
                            <a:srgbClr val="646466"/>
                          </a:solidFill>
                          <a:latin typeface="Arial"/>
                          <a:cs typeface="Arial"/>
                          <a:sym typeface="Arial"/>
                        </a:rPr>
                        <a:t>interview-with-cool-tshirts-founder</a:t>
                      </a:r>
                      <a:endParaRPr sz="1100" b="0" i="0" u="none" strike="noStrike" cap="none" dirty="0">
                        <a:solidFill>
                          <a:srgbClr val="646466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medium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7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2939667769"/>
                  </a:ext>
                </a:extLst>
              </a:tr>
              <a:tr h="270801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cool-tshirts-search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google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rgbClr val="646466"/>
                          </a:solidFill>
                        </a:rPr>
                        <a:t>2</a:t>
                      </a:r>
                      <a:endParaRPr sz="1100" dirty="0">
                        <a:solidFill>
                          <a:srgbClr val="646466"/>
                        </a:solidFill>
                      </a:endParaRPr>
                    </a:p>
                  </a:txBody>
                  <a:tcPr marL="28575" marR="28575" marT="19050" marB="19050" anchor="ctr"/>
                </a:tc>
                <a:extLst>
                  <a:ext uri="{0D108BD9-81ED-4DB2-BD59-A6C34878D82A}">
                    <a16:rowId xmlns:a16="http://schemas.microsoft.com/office/drawing/2014/main" val="14023354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441743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881</Words>
  <Application>Microsoft Office PowerPoint</Application>
  <PresentationFormat>On-screen Show (16:9)</PresentationFormat>
  <Paragraphs>202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Courier New</vt:lpstr>
      <vt:lpstr>Roboto Thin</vt:lpstr>
      <vt:lpstr>Roboto</vt:lpstr>
      <vt:lpstr>Arial</vt:lpstr>
      <vt:lpstr>Dosis</vt:lpstr>
      <vt:lpstr>Roboto Black</vt:lpstr>
      <vt:lpstr>Segoe UI</vt:lpstr>
      <vt:lpstr>Simple Light</vt:lpstr>
      <vt:lpstr>Simple Light</vt:lpstr>
      <vt:lpstr>Simple Light</vt:lpstr>
      <vt:lpstr>PowerPoint Presentation</vt:lpstr>
      <vt:lpstr>Example 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Mohammed Jarada</dc:creator>
  <cp:lastModifiedBy>Mohammed Jarada</cp:lastModifiedBy>
  <cp:revision>19</cp:revision>
  <dcterms:modified xsi:type="dcterms:W3CDTF">2020-08-04T18:56:07Z</dcterms:modified>
</cp:coreProperties>
</file>